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1901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E978C7-A736-4263-8E7E-4EBF8FC648E4}" type="doc">
      <dgm:prSet loTypeId="urn:microsoft.com/office/officeart/2005/8/layout/hChevron3" loCatId="process" qsTypeId="urn:microsoft.com/office/officeart/2005/8/quickstyle/simple5" qsCatId="simple" csTypeId="urn:microsoft.com/office/officeart/2005/8/colors/colorful5" csCatId="colorful" phldr="1"/>
      <dgm:spPr/>
    </dgm:pt>
    <dgm:pt modelId="{9A5BD8E8-0635-4E0D-999B-330919E9A886}">
      <dgm:prSet phldrT="[テキスト]" custT="1"/>
      <dgm:spPr/>
      <dgm:t>
        <a:bodyPr/>
        <a:lstStyle/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①住宅改修事前承認</a:t>
          </a:r>
          <a:endParaRPr lang="en-US" altLang="ja-JP" sz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申請書提出</a:t>
          </a:r>
          <a:endParaRPr kumimoji="1" lang="ja-JP" altLang="en-US" sz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EEC6686-C381-4F52-A913-1BDBFCF5C0F3}" type="parTrans" cxnId="{E3DE07F1-652B-4EA5-BD5C-A5BFA61D303D}">
      <dgm:prSet/>
      <dgm:spPr/>
      <dgm:t>
        <a:bodyPr/>
        <a:lstStyle/>
        <a:p>
          <a:endParaRPr kumimoji="1" lang="ja-JP" altLang="en-US" sz="3200"/>
        </a:p>
      </dgm:t>
    </dgm:pt>
    <dgm:pt modelId="{D6FC9F9B-3EC6-4B67-BFE6-1ECEE2330BFC}" type="sibTrans" cxnId="{E3DE07F1-652B-4EA5-BD5C-A5BFA61D303D}">
      <dgm:prSet/>
      <dgm:spPr/>
      <dgm:t>
        <a:bodyPr/>
        <a:lstStyle/>
        <a:p>
          <a:endParaRPr kumimoji="1" lang="ja-JP" altLang="en-US" sz="3200"/>
        </a:p>
      </dgm:t>
    </dgm:pt>
    <dgm:pt modelId="{A357CB92-ADF5-4A26-B310-C796A4A535BC}">
      <dgm:prSet custT="1"/>
      <dgm:spPr/>
      <dgm:t>
        <a:bodyPr/>
        <a:lstStyle/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②</a:t>
          </a:r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改修箇所の</a:t>
          </a:r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現地</a:t>
          </a:r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確認実施</a:t>
          </a:r>
          <a:endParaRPr lang="en-US" altLang="ja-JP" sz="1200" dirty="0"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</dgm:t>
    </dgm:pt>
    <dgm:pt modelId="{75D9CA46-8452-463D-B4B3-C5AC7CA70D85}" type="parTrans" cxnId="{C5E584C4-0C68-4F43-AA1D-0601F3BC8E5E}">
      <dgm:prSet/>
      <dgm:spPr/>
      <dgm:t>
        <a:bodyPr/>
        <a:lstStyle/>
        <a:p>
          <a:endParaRPr kumimoji="1" lang="ja-JP" altLang="en-US" sz="3200"/>
        </a:p>
      </dgm:t>
    </dgm:pt>
    <dgm:pt modelId="{4D63FAF0-2B6A-4BAF-BE0E-CA3B7170899C}" type="sibTrans" cxnId="{C5E584C4-0C68-4F43-AA1D-0601F3BC8E5E}">
      <dgm:prSet/>
      <dgm:spPr/>
      <dgm:t>
        <a:bodyPr/>
        <a:lstStyle/>
        <a:p>
          <a:endParaRPr kumimoji="1" lang="ja-JP" altLang="en-US" sz="3200"/>
        </a:p>
      </dgm:t>
    </dgm:pt>
    <dgm:pt modelId="{92A2C363-037D-4C8C-8733-EAA972E1C87F}">
      <dgm:prSet custT="1"/>
      <dgm:spPr/>
      <dgm:t>
        <a:bodyPr/>
        <a:lstStyle/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③</a:t>
          </a:r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住宅改修承認</a:t>
          </a:r>
          <a:endParaRPr lang="en-US" altLang="ja-JP" sz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  <a:p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決定通知書交付　　</a:t>
          </a:r>
        </a:p>
      </dgm:t>
    </dgm:pt>
    <dgm:pt modelId="{F579926A-7FB9-49E5-843F-6DE3982F1D7E}" type="parTrans" cxnId="{D100BE84-E226-484D-B13A-EBDE5120BFF2}">
      <dgm:prSet/>
      <dgm:spPr/>
      <dgm:t>
        <a:bodyPr/>
        <a:lstStyle/>
        <a:p>
          <a:endParaRPr kumimoji="1" lang="ja-JP" altLang="en-US" sz="3200"/>
        </a:p>
      </dgm:t>
    </dgm:pt>
    <dgm:pt modelId="{B39582C6-7857-403D-837D-C2765BCE510C}" type="sibTrans" cxnId="{D100BE84-E226-484D-B13A-EBDE5120BFF2}">
      <dgm:prSet/>
      <dgm:spPr/>
      <dgm:t>
        <a:bodyPr/>
        <a:lstStyle/>
        <a:p>
          <a:endParaRPr kumimoji="1" lang="ja-JP" altLang="en-US" sz="3200"/>
        </a:p>
      </dgm:t>
    </dgm:pt>
    <dgm:pt modelId="{C3560EE4-4AFB-48C5-8519-D4A463F85910}">
      <dgm:prSet custT="1"/>
      <dgm:spPr/>
      <dgm:t>
        <a:bodyPr/>
        <a:lstStyle/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④</a:t>
          </a:r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着工</a:t>
          </a:r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・</a:t>
          </a:r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完成</a:t>
          </a:r>
        </a:p>
      </dgm:t>
    </dgm:pt>
    <dgm:pt modelId="{DF97B001-41B7-44C6-BFC0-3B447F11035F}" type="parTrans" cxnId="{62EBFB34-5FDB-4CC5-B626-5AAC43C68F98}">
      <dgm:prSet/>
      <dgm:spPr/>
      <dgm:t>
        <a:bodyPr/>
        <a:lstStyle/>
        <a:p>
          <a:endParaRPr kumimoji="1" lang="ja-JP" altLang="en-US" sz="3200"/>
        </a:p>
      </dgm:t>
    </dgm:pt>
    <dgm:pt modelId="{3F01D024-EF89-44BE-AD28-98BAE72D0AF7}" type="sibTrans" cxnId="{62EBFB34-5FDB-4CC5-B626-5AAC43C68F98}">
      <dgm:prSet/>
      <dgm:spPr/>
      <dgm:t>
        <a:bodyPr/>
        <a:lstStyle/>
        <a:p>
          <a:endParaRPr kumimoji="1" lang="ja-JP" altLang="en-US" sz="3200"/>
        </a:p>
      </dgm:t>
    </dgm:pt>
    <dgm:pt modelId="{D21B69E5-0789-44CB-BA4C-0940FD8FBF92}">
      <dgm:prSet custT="1"/>
      <dgm:spPr/>
      <dgm:t>
        <a:bodyPr/>
        <a:lstStyle/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⑤</a:t>
          </a:r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住宅改修費支給申請書提出</a:t>
          </a:r>
        </a:p>
      </dgm:t>
    </dgm:pt>
    <dgm:pt modelId="{FCF6F5D0-C087-47DF-9598-D66C6DE3E93A}" type="parTrans" cxnId="{0D408805-2860-4F79-855D-C6381AC9583A}">
      <dgm:prSet/>
      <dgm:spPr/>
      <dgm:t>
        <a:bodyPr/>
        <a:lstStyle/>
        <a:p>
          <a:endParaRPr kumimoji="1" lang="ja-JP" altLang="en-US" sz="2400"/>
        </a:p>
      </dgm:t>
    </dgm:pt>
    <dgm:pt modelId="{D2380D61-A79F-45E8-AF3B-C81CDF7902E2}" type="sibTrans" cxnId="{0D408805-2860-4F79-855D-C6381AC9583A}">
      <dgm:prSet/>
      <dgm:spPr/>
      <dgm:t>
        <a:bodyPr/>
        <a:lstStyle/>
        <a:p>
          <a:endParaRPr kumimoji="1" lang="ja-JP" altLang="en-US" sz="2400"/>
        </a:p>
      </dgm:t>
    </dgm:pt>
    <dgm:pt modelId="{55FE57AB-44D2-416A-A414-21DF26973351}">
      <dgm:prSet custT="1"/>
      <dgm:spPr/>
      <dgm:t>
        <a:bodyPr/>
        <a:lstStyle/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⑥</a:t>
          </a:r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工事後の</a:t>
          </a:r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現地</a:t>
          </a:r>
          <a:endParaRPr lang="en-US" altLang="ja-JP" sz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  <a:p>
          <a:r>
            <a:rPr lang="ja-JP" altLang="ja-JP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確認実施</a:t>
          </a:r>
          <a:endParaRPr lang="en-US" altLang="ja-JP" sz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</dgm:t>
    </dgm:pt>
    <dgm:pt modelId="{69E2863F-67DA-4601-8A23-4D98C259444A}" type="parTrans" cxnId="{849D4E8D-D666-4993-9BBB-FD350D74EDC8}">
      <dgm:prSet/>
      <dgm:spPr/>
      <dgm:t>
        <a:bodyPr/>
        <a:lstStyle/>
        <a:p>
          <a:endParaRPr kumimoji="1" lang="ja-JP" altLang="en-US" sz="2400"/>
        </a:p>
      </dgm:t>
    </dgm:pt>
    <dgm:pt modelId="{DFB11D43-C8A1-4A81-87A3-928F9B029F5E}" type="sibTrans" cxnId="{849D4E8D-D666-4993-9BBB-FD350D74EDC8}">
      <dgm:prSet/>
      <dgm:spPr/>
      <dgm:t>
        <a:bodyPr/>
        <a:lstStyle/>
        <a:p>
          <a:endParaRPr kumimoji="1" lang="ja-JP" altLang="en-US" sz="2400"/>
        </a:p>
      </dgm:t>
    </dgm:pt>
    <dgm:pt modelId="{78D78BF5-766E-47D8-BDD6-37881D45EE1E}">
      <dgm:prSet custT="1"/>
      <dgm:spPr/>
      <dgm:t>
        <a:bodyPr/>
        <a:lstStyle/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⑦住宅改修費の</a:t>
          </a:r>
          <a:endParaRPr lang="en-US" altLang="ja-JP" sz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  <a:p>
          <a:r>
            <a:rPr lang="ja-JP" altLang="en-US" sz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支払い</a:t>
          </a:r>
          <a:endParaRPr lang="ja-JP" altLang="en-US" sz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A72F2688-89EE-40F3-97DE-9D9FEB096060}" type="parTrans" cxnId="{71920720-C163-4B01-AFCF-4E1D077AAA5F}">
      <dgm:prSet/>
      <dgm:spPr/>
      <dgm:t>
        <a:bodyPr/>
        <a:lstStyle/>
        <a:p>
          <a:endParaRPr kumimoji="1" lang="ja-JP" altLang="en-US" sz="2400"/>
        </a:p>
      </dgm:t>
    </dgm:pt>
    <dgm:pt modelId="{47DD07F0-4A3B-4C29-83FE-5FC84DAE30CB}" type="sibTrans" cxnId="{71920720-C163-4B01-AFCF-4E1D077AAA5F}">
      <dgm:prSet/>
      <dgm:spPr/>
      <dgm:t>
        <a:bodyPr/>
        <a:lstStyle/>
        <a:p>
          <a:endParaRPr kumimoji="1" lang="ja-JP" altLang="en-US" sz="2400"/>
        </a:p>
      </dgm:t>
    </dgm:pt>
    <dgm:pt modelId="{BCD77625-200D-4348-A568-FD4AC3DAF074}" type="pres">
      <dgm:prSet presAssocID="{E2E978C7-A736-4263-8E7E-4EBF8FC648E4}" presName="Name0" presStyleCnt="0">
        <dgm:presLayoutVars>
          <dgm:dir/>
          <dgm:resizeHandles val="exact"/>
        </dgm:presLayoutVars>
      </dgm:prSet>
      <dgm:spPr/>
    </dgm:pt>
    <dgm:pt modelId="{A5ED1653-43D7-426C-9385-8249D206A336}" type="pres">
      <dgm:prSet presAssocID="{9A5BD8E8-0635-4E0D-999B-330919E9A886}" presName="parTxOnly" presStyleLbl="node1" presStyleIdx="0" presStyleCnt="7">
        <dgm:presLayoutVars>
          <dgm:bulletEnabled val="1"/>
        </dgm:presLayoutVars>
      </dgm:prSet>
      <dgm:spPr/>
    </dgm:pt>
    <dgm:pt modelId="{EBF9FE3B-6F2D-4494-AB1C-0F6E10F336C7}" type="pres">
      <dgm:prSet presAssocID="{D6FC9F9B-3EC6-4B67-BFE6-1ECEE2330BFC}" presName="parSpace" presStyleCnt="0"/>
      <dgm:spPr/>
    </dgm:pt>
    <dgm:pt modelId="{17CED3DF-0B3A-4554-87A5-201A5040C51E}" type="pres">
      <dgm:prSet presAssocID="{A357CB92-ADF5-4A26-B310-C796A4A535BC}" presName="parTxOnly" presStyleLbl="node1" presStyleIdx="1" presStyleCnt="7">
        <dgm:presLayoutVars>
          <dgm:bulletEnabled val="1"/>
        </dgm:presLayoutVars>
      </dgm:prSet>
      <dgm:spPr/>
    </dgm:pt>
    <dgm:pt modelId="{DAA50A9C-01A4-46FD-B3F1-4C41D80E92B3}" type="pres">
      <dgm:prSet presAssocID="{4D63FAF0-2B6A-4BAF-BE0E-CA3B7170899C}" presName="parSpace" presStyleCnt="0"/>
      <dgm:spPr/>
    </dgm:pt>
    <dgm:pt modelId="{3298E1F3-DAA0-4737-A21B-23DB699D63A3}" type="pres">
      <dgm:prSet presAssocID="{92A2C363-037D-4C8C-8733-EAA972E1C87F}" presName="parTxOnly" presStyleLbl="node1" presStyleIdx="2" presStyleCnt="7">
        <dgm:presLayoutVars>
          <dgm:bulletEnabled val="1"/>
        </dgm:presLayoutVars>
      </dgm:prSet>
      <dgm:spPr/>
    </dgm:pt>
    <dgm:pt modelId="{1BF34780-2DA1-4FDD-B77D-418F3B693C1F}" type="pres">
      <dgm:prSet presAssocID="{B39582C6-7857-403D-837D-C2765BCE510C}" presName="parSpace" presStyleCnt="0"/>
      <dgm:spPr/>
    </dgm:pt>
    <dgm:pt modelId="{DB9D6E74-E5D8-4233-88AF-3C36D706517E}" type="pres">
      <dgm:prSet presAssocID="{C3560EE4-4AFB-48C5-8519-D4A463F85910}" presName="parTxOnly" presStyleLbl="node1" presStyleIdx="3" presStyleCnt="7">
        <dgm:presLayoutVars>
          <dgm:bulletEnabled val="1"/>
        </dgm:presLayoutVars>
      </dgm:prSet>
      <dgm:spPr/>
    </dgm:pt>
    <dgm:pt modelId="{E6C39E57-0E06-4789-BD4D-AA0D2FB52768}" type="pres">
      <dgm:prSet presAssocID="{3F01D024-EF89-44BE-AD28-98BAE72D0AF7}" presName="parSpace" presStyleCnt="0"/>
      <dgm:spPr/>
    </dgm:pt>
    <dgm:pt modelId="{D1811ECB-DC5F-4BB3-94B6-8737837ABBA0}" type="pres">
      <dgm:prSet presAssocID="{D21B69E5-0789-44CB-BA4C-0940FD8FBF92}" presName="parTxOnly" presStyleLbl="node1" presStyleIdx="4" presStyleCnt="7">
        <dgm:presLayoutVars>
          <dgm:bulletEnabled val="1"/>
        </dgm:presLayoutVars>
      </dgm:prSet>
      <dgm:spPr/>
    </dgm:pt>
    <dgm:pt modelId="{55A4BCE5-46D1-4E96-B079-B9B9F9C14FF5}" type="pres">
      <dgm:prSet presAssocID="{D2380D61-A79F-45E8-AF3B-C81CDF7902E2}" presName="parSpace" presStyleCnt="0"/>
      <dgm:spPr/>
    </dgm:pt>
    <dgm:pt modelId="{A110FB3B-532C-49E3-8109-F887286D5D54}" type="pres">
      <dgm:prSet presAssocID="{55FE57AB-44D2-416A-A414-21DF26973351}" presName="parTxOnly" presStyleLbl="node1" presStyleIdx="5" presStyleCnt="7">
        <dgm:presLayoutVars>
          <dgm:bulletEnabled val="1"/>
        </dgm:presLayoutVars>
      </dgm:prSet>
      <dgm:spPr/>
    </dgm:pt>
    <dgm:pt modelId="{BEE5FC75-7DD5-4E7C-A2AF-FEB554C87929}" type="pres">
      <dgm:prSet presAssocID="{DFB11D43-C8A1-4A81-87A3-928F9B029F5E}" presName="parSpace" presStyleCnt="0"/>
      <dgm:spPr/>
    </dgm:pt>
    <dgm:pt modelId="{A475CB52-F203-4278-AF6F-3C6604700561}" type="pres">
      <dgm:prSet presAssocID="{78D78BF5-766E-47D8-BDD6-37881D45EE1E}" presName="parTxOnly" presStyleLbl="node1" presStyleIdx="6" presStyleCnt="7">
        <dgm:presLayoutVars>
          <dgm:bulletEnabled val="1"/>
        </dgm:presLayoutVars>
      </dgm:prSet>
      <dgm:spPr/>
    </dgm:pt>
  </dgm:ptLst>
  <dgm:cxnLst>
    <dgm:cxn modelId="{9F9D7805-1056-4B3F-AA1A-CF421C544F13}" type="presOf" srcId="{C3560EE4-4AFB-48C5-8519-D4A463F85910}" destId="{DB9D6E74-E5D8-4233-88AF-3C36D706517E}" srcOrd="0" destOrd="0" presId="urn:microsoft.com/office/officeart/2005/8/layout/hChevron3"/>
    <dgm:cxn modelId="{0D408805-2860-4F79-855D-C6381AC9583A}" srcId="{E2E978C7-A736-4263-8E7E-4EBF8FC648E4}" destId="{D21B69E5-0789-44CB-BA4C-0940FD8FBF92}" srcOrd="4" destOrd="0" parTransId="{FCF6F5D0-C087-47DF-9598-D66C6DE3E93A}" sibTransId="{D2380D61-A79F-45E8-AF3B-C81CDF7902E2}"/>
    <dgm:cxn modelId="{AE575306-360F-4BAE-984E-0A7DB8B91489}" type="presOf" srcId="{55FE57AB-44D2-416A-A414-21DF26973351}" destId="{A110FB3B-532C-49E3-8109-F887286D5D54}" srcOrd="0" destOrd="0" presId="urn:microsoft.com/office/officeart/2005/8/layout/hChevron3"/>
    <dgm:cxn modelId="{71920720-C163-4B01-AFCF-4E1D077AAA5F}" srcId="{E2E978C7-A736-4263-8E7E-4EBF8FC648E4}" destId="{78D78BF5-766E-47D8-BDD6-37881D45EE1E}" srcOrd="6" destOrd="0" parTransId="{A72F2688-89EE-40F3-97DE-9D9FEB096060}" sibTransId="{47DD07F0-4A3B-4C29-83FE-5FC84DAE30CB}"/>
    <dgm:cxn modelId="{B4C19531-A2DD-4411-9642-9ED2740C4C10}" type="presOf" srcId="{92A2C363-037D-4C8C-8733-EAA972E1C87F}" destId="{3298E1F3-DAA0-4737-A21B-23DB699D63A3}" srcOrd="0" destOrd="0" presId="urn:microsoft.com/office/officeart/2005/8/layout/hChevron3"/>
    <dgm:cxn modelId="{62EBFB34-5FDB-4CC5-B626-5AAC43C68F98}" srcId="{E2E978C7-A736-4263-8E7E-4EBF8FC648E4}" destId="{C3560EE4-4AFB-48C5-8519-D4A463F85910}" srcOrd="3" destOrd="0" parTransId="{DF97B001-41B7-44C6-BFC0-3B447F11035F}" sibTransId="{3F01D024-EF89-44BE-AD28-98BAE72D0AF7}"/>
    <dgm:cxn modelId="{37911C50-64DF-4450-81F5-CD3936C8037F}" type="presOf" srcId="{78D78BF5-766E-47D8-BDD6-37881D45EE1E}" destId="{A475CB52-F203-4278-AF6F-3C6604700561}" srcOrd="0" destOrd="0" presId="urn:microsoft.com/office/officeart/2005/8/layout/hChevron3"/>
    <dgm:cxn modelId="{D100BE84-E226-484D-B13A-EBDE5120BFF2}" srcId="{E2E978C7-A736-4263-8E7E-4EBF8FC648E4}" destId="{92A2C363-037D-4C8C-8733-EAA972E1C87F}" srcOrd="2" destOrd="0" parTransId="{F579926A-7FB9-49E5-843F-6DE3982F1D7E}" sibTransId="{B39582C6-7857-403D-837D-C2765BCE510C}"/>
    <dgm:cxn modelId="{849D4E8D-D666-4993-9BBB-FD350D74EDC8}" srcId="{E2E978C7-A736-4263-8E7E-4EBF8FC648E4}" destId="{55FE57AB-44D2-416A-A414-21DF26973351}" srcOrd="5" destOrd="0" parTransId="{69E2863F-67DA-4601-8A23-4D98C259444A}" sibTransId="{DFB11D43-C8A1-4A81-87A3-928F9B029F5E}"/>
    <dgm:cxn modelId="{A5361DA1-3666-47D7-89D4-4EA3132A06B6}" type="presOf" srcId="{D21B69E5-0789-44CB-BA4C-0940FD8FBF92}" destId="{D1811ECB-DC5F-4BB3-94B6-8737837ABBA0}" srcOrd="0" destOrd="0" presId="urn:microsoft.com/office/officeart/2005/8/layout/hChevron3"/>
    <dgm:cxn modelId="{CEE0AAAA-2BCC-4E82-BCCE-2643A110AB2B}" type="presOf" srcId="{A357CB92-ADF5-4A26-B310-C796A4A535BC}" destId="{17CED3DF-0B3A-4554-87A5-201A5040C51E}" srcOrd="0" destOrd="0" presId="urn:microsoft.com/office/officeart/2005/8/layout/hChevron3"/>
    <dgm:cxn modelId="{C5E584C4-0C68-4F43-AA1D-0601F3BC8E5E}" srcId="{E2E978C7-A736-4263-8E7E-4EBF8FC648E4}" destId="{A357CB92-ADF5-4A26-B310-C796A4A535BC}" srcOrd="1" destOrd="0" parTransId="{75D9CA46-8452-463D-B4B3-C5AC7CA70D85}" sibTransId="{4D63FAF0-2B6A-4BAF-BE0E-CA3B7170899C}"/>
    <dgm:cxn modelId="{289838D1-0FAE-42B3-80AB-27C9F0DDA071}" type="presOf" srcId="{9A5BD8E8-0635-4E0D-999B-330919E9A886}" destId="{A5ED1653-43D7-426C-9385-8249D206A336}" srcOrd="0" destOrd="0" presId="urn:microsoft.com/office/officeart/2005/8/layout/hChevron3"/>
    <dgm:cxn modelId="{94F638E2-5BE7-4501-8F9A-BFED0C635951}" type="presOf" srcId="{E2E978C7-A736-4263-8E7E-4EBF8FC648E4}" destId="{BCD77625-200D-4348-A568-FD4AC3DAF074}" srcOrd="0" destOrd="0" presId="urn:microsoft.com/office/officeart/2005/8/layout/hChevron3"/>
    <dgm:cxn modelId="{E3DE07F1-652B-4EA5-BD5C-A5BFA61D303D}" srcId="{E2E978C7-A736-4263-8E7E-4EBF8FC648E4}" destId="{9A5BD8E8-0635-4E0D-999B-330919E9A886}" srcOrd="0" destOrd="0" parTransId="{9EEC6686-C381-4F52-A913-1BDBFCF5C0F3}" sibTransId="{D6FC9F9B-3EC6-4B67-BFE6-1ECEE2330BFC}"/>
    <dgm:cxn modelId="{139283E5-00DF-485B-8CC6-A30B24186976}" type="presParOf" srcId="{BCD77625-200D-4348-A568-FD4AC3DAF074}" destId="{A5ED1653-43D7-426C-9385-8249D206A336}" srcOrd="0" destOrd="0" presId="urn:microsoft.com/office/officeart/2005/8/layout/hChevron3"/>
    <dgm:cxn modelId="{88B2B832-1241-4E73-87C6-FC637DBE1797}" type="presParOf" srcId="{BCD77625-200D-4348-A568-FD4AC3DAF074}" destId="{EBF9FE3B-6F2D-4494-AB1C-0F6E10F336C7}" srcOrd="1" destOrd="0" presId="urn:microsoft.com/office/officeart/2005/8/layout/hChevron3"/>
    <dgm:cxn modelId="{47A5905A-9C70-4ED4-B366-925AC8BF72DC}" type="presParOf" srcId="{BCD77625-200D-4348-A568-FD4AC3DAF074}" destId="{17CED3DF-0B3A-4554-87A5-201A5040C51E}" srcOrd="2" destOrd="0" presId="urn:microsoft.com/office/officeart/2005/8/layout/hChevron3"/>
    <dgm:cxn modelId="{30A493E1-73F6-4818-A225-171E10B85F27}" type="presParOf" srcId="{BCD77625-200D-4348-A568-FD4AC3DAF074}" destId="{DAA50A9C-01A4-46FD-B3F1-4C41D80E92B3}" srcOrd="3" destOrd="0" presId="urn:microsoft.com/office/officeart/2005/8/layout/hChevron3"/>
    <dgm:cxn modelId="{D125388E-CAA6-45CB-BCA2-BBF32BDFC036}" type="presParOf" srcId="{BCD77625-200D-4348-A568-FD4AC3DAF074}" destId="{3298E1F3-DAA0-4737-A21B-23DB699D63A3}" srcOrd="4" destOrd="0" presId="urn:microsoft.com/office/officeart/2005/8/layout/hChevron3"/>
    <dgm:cxn modelId="{DD8C363A-AAF0-4A81-811D-917F772AE3B8}" type="presParOf" srcId="{BCD77625-200D-4348-A568-FD4AC3DAF074}" destId="{1BF34780-2DA1-4FDD-B77D-418F3B693C1F}" srcOrd="5" destOrd="0" presId="urn:microsoft.com/office/officeart/2005/8/layout/hChevron3"/>
    <dgm:cxn modelId="{2674E02E-6931-4B45-9D42-05AC0F4E31A1}" type="presParOf" srcId="{BCD77625-200D-4348-A568-FD4AC3DAF074}" destId="{DB9D6E74-E5D8-4233-88AF-3C36D706517E}" srcOrd="6" destOrd="0" presId="urn:microsoft.com/office/officeart/2005/8/layout/hChevron3"/>
    <dgm:cxn modelId="{39CA9135-053D-4947-8254-13D592A8FB6A}" type="presParOf" srcId="{BCD77625-200D-4348-A568-FD4AC3DAF074}" destId="{E6C39E57-0E06-4789-BD4D-AA0D2FB52768}" srcOrd="7" destOrd="0" presId="urn:microsoft.com/office/officeart/2005/8/layout/hChevron3"/>
    <dgm:cxn modelId="{67EB6051-00FC-40F0-A5BD-A1C60A3D282B}" type="presParOf" srcId="{BCD77625-200D-4348-A568-FD4AC3DAF074}" destId="{D1811ECB-DC5F-4BB3-94B6-8737837ABBA0}" srcOrd="8" destOrd="0" presId="urn:microsoft.com/office/officeart/2005/8/layout/hChevron3"/>
    <dgm:cxn modelId="{B65DFE43-3F85-462B-BC23-82650E88F2A3}" type="presParOf" srcId="{BCD77625-200D-4348-A568-FD4AC3DAF074}" destId="{55A4BCE5-46D1-4E96-B079-B9B9F9C14FF5}" srcOrd="9" destOrd="0" presId="urn:microsoft.com/office/officeart/2005/8/layout/hChevron3"/>
    <dgm:cxn modelId="{235580BE-B251-4C96-AF48-EED0C656D019}" type="presParOf" srcId="{BCD77625-200D-4348-A568-FD4AC3DAF074}" destId="{A110FB3B-532C-49E3-8109-F887286D5D54}" srcOrd="10" destOrd="0" presId="urn:microsoft.com/office/officeart/2005/8/layout/hChevron3"/>
    <dgm:cxn modelId="{EE029FF0-6839-4AB6-9AA5-B32BC97FEEE7}" type="presParOf" srcId="{BCD77625-200D-4348-A568-FD4AC3DAF074}" destId="{BEE5FC75-7DD5-4E7C-A2AF-FEB554C87929}" srcOrd="11" destOrd="0" presId="urn:microsoft.com/office/officeart/2005/8/layout/hChevron3"/>
    <dgm:cxn modelId="{A022286C-7096-46F6-BEA7-1D41EC16366D}" type="presParOf" srcId="{BCD77625-200D-4348-A568-FD4AC3DAF074}" destId="{A475CB52-F203-4278-AF6F-3C660470056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D1653-43D7-426C-9385-8249D206A336}">
      <dsp:nvSpPr>
        <dsp:cNvPr id="0" name=""/>
        <dsp:cNvSpPr/>
      </dsp:nvSpPr>
      <dsp:spPr>
        <a:xfrm>
          <a:off x="1696" y="556024"/>
          <a:ext cx="1996380" cy="798552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①住宅改修事前承認</a:t>
          </a:r>
          <a:endParaRPr lang="en-US" altLang="ja-JP" sz="1200" kern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申請書提出</a:t>
          </a:r>
          <a:endParaRPr kumimoji="1" lang="ja-JP" altLang="en-US" sz="12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1696" y="556024"/>
        <a:ext cx="1796742" cy="798552"/>
      </dsp:txXfrm>
    </dsp:sp>
    <dsp:sp modelId="{17CED3DF-0B3A-4554-87A5-201A5040C51E}">
      <dsp:nvSpPr>
        <dsp:cNvPr id="0" name=""/>
        <dsp:cNvSpPr/>
      </dsp:nvSpPr>
      <dsp:spPr>
        <a:xfrm>
          <a:off x="1598801" y="556024"/>
          <a:ext cx="1996380" cy="798552"/>
        </a:xfrm>
        <a:prstGeom prst="chevron">
          <a:avLst/>
        </a:prstGeom>
        <a:gradFill rotWithShape="0">
          <a:gsLst>
            <a:gs pos="0">
              <a:schemeClr val="accent5">
                <a:hueOff val="-1126424"/>
                <a:satOff val="-2903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26424"/>
                <a:satOff val="-2903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26424"/>
                <a:satOff val="-2903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②</a:t>
          </a: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改修箇所の</a:t>
          </a: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現地</a:t>
          </a: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確認実施</a:t>
          </a:r>
          <a:endParaRPr lang="en-US" altLang="ja-JP" sz="1200" kern="1200" dirty="0"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</dsp:txBody>
      <dsp:txXfrm>
        <a:off x="1998077" y="556024"/>
        <a:ext cx="1197828" cy="798552"/>
      </dsp:txXfrm>
    </dsp:sp>
    <dsp:sp modelId="{3298E1F3-DAA0-4737-A21B-23DB699D63A3}">
      <dsp:nvSpPr>
        <dsp:cNvPr id="0" name=""/>
        <dsp:cNvSpPr/>
      </dsp:nvSpPr>
      <dsp:spPr>
        <a:xfrm>
          <a:off x="3195905" y="556024"/>
          <a:ext cx="1996380" cy="798552"/>
        </a:xfrm>
        <a:prstGeom prst="chevron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③</a:t>
          </a: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住宅改修承認</a:t>
          </a:r>
          <a:endParaRPr lang="en-US" altLang="ja-JP" sz="1200" kern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決定通知書交付　　</a:t>
          </a:r>
        </a:p>
      </dsp:txBody>
      <dsp:txXfrm>
        <a:off x="3595181" y="556024"/>
        <a:ext cx="1197828" cy="798552"/>
      </dsp:txXfrm>
    </dsp:sp>
    <dsp:sp modelId="{DB9D6E74-E5D8-4233-88AF-3C36D706517E}">
      <dsp:nvSpPr>
        <dsp:cNvPr id="0" name=""/>
        <dsp:cNvSpPr/>
      </dsp:nvSpPr>
      <dsp:spPr>
        <a:xfrm>
          <a:off x="4793010" y="556024"/>
          <a:ext cx="1996380" cy="798552"/>
        </a:xfrm>
        <a:prstGeom prst="chevron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④</a:t>
          </a: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着工</a:t>
          </a: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・</a:t>
          </a: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完成</a:t>
          </a:r>
        </a:p>
      </dsp:txBody>
      <dsp:txXfrm>
        <a:off x="5192286" y="556024"/>
        <a:ext cx="1197828" cy="798552"/>
      </dsp:txXfrm>
    </dsp:sp>
    <dsp:sp modelId="{D1811ECB-DC5F-4BB3-94B6-8737837ABBA0}">
      <dsp:nvSpPr>
        <dsp:cNvPr id="0" name=""/>
        <dsp:cNvSpPr/>
      </dsp:nvSpPr>
      <dsp:spPr>
        <a:xfrm>
          <a:off x="6390114" y="556024"/>
          <a:ext cx="1996380" cy="798552"/>
        </a:xfrm>
        <a:prstGeom prst="chevron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⑤</a:t>
          </a: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住宅改修費支給申請書提出</a:t>
          </a:r>
        </a:p>
      </dsp:txBody>
      <dsp:txXfrm>
        <a:off x="6789390" y="556024"/>
        <a:ext cx="1197828" cy="798552"/>
      </dsp:txXfrm>
    </dsp:sp>
    <dsp:sp modelId="{A110FB3B-532C-49E3-8109-F887286D5D54}">
      <dsp:nvSpPr>
        <dsp:cNvPr id="0" name=""/>
        <dsp:cNvSpPr/>
      </dsp:nvSpPr>
      <dsp:spPr>
        <a:xfrm>
          <a:off x="7987219" y="556024"/>
          <a:ext cx="1996380" cy="798552"/>
        </a:xfrm>
        <a:prstGeom prst="chevron">
          <a:avLst/>
        </a:prstGeom>
        <a:gradFill rotWithShape="0">
          <a:gsLst>
            <a:gs pos="0">
              <a:schemeClr val="accent5">
                <a:hueOff val="-5632119"/>
                <a:satOff val="-14516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632119"/>
                <a:satOff val="-14516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632119"/>
                <a:satOff val="-14516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⑥</a:t>
          </a: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工事後の</a:t>
          </a: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現地</a:t>
          </a:r>
          <a:endParaRPr lang="en-US" altLang="ja-JP" sz="1200" kern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ja-JP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確認実施</a:t>
          </a:r>
          <a:endParaRPr lang="en-US" altLang="ja-JP" sz="1200" kern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</dsp:txBody>
      <dsp:txXfrm>
        <a:off x="8386495" y="556024"/>
        <a:ext cx="1197828" cy="798552"/>
      </dsp:txXfrm>
    </dsp:sp>
    <dsp:sp modelId="{A475CB52-F203-4278-AF6F-3C6604700561}">
      <dsp:nvSpPr>
        <dsp:cNvPr id="0" name=""/>
        <dsp:cNvSpPr/>
      </dsp:nvSpPr>
      <dsp:spPr>
        <a:xfrm>
          <a:off x="9584323" y="556024"/>
          <a:ext cx="1996380" cy="798552"/>
        </a:xfrm>
        <a:prstGeom prst="chevron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⑦住宅改修費の</a:t>
          </a:r>
          <a:endParaRPr lang="en-US" altLang="ja-JP" sz="1200" kern="1200" dirty="0">
            <a:effectLst/>
            <a:latin typeface="メイリオ" panose="020B0604030504040204" pitchFamily="50" charset="-128"/>
            <a:ea typeface="メイリオ" panose="020B0604030504040204" pitchFamily="50" charset="-128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200" kern="1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rPr>
            <a:t>支払い</a:t>
          </a:r>
          <a:endParaRPr lang="ja-JP" altLang="en-US" sz="12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9983599" y="556024"/>
        <a:ext cx="1197828" cy="798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7842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6737" cy="34139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5" y="1"/>
            <a:ext cx="4306737" cy="34139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A21FE678-3CB5-4C40-AC54-4A10E37F58E9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00" y="3275850"/>
            <a:ext cx="7950543" cy="2680042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139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5" y="6465808"/>
            <a:ext cx="4306737" cy="34139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AD0088A-8A9A-4F04-9230-C9BCB23560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515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8B4F5-6769-AC4F-68C5-10228C7B7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830753-27A4-D2A9-A8F1-A8FB38149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805EBE-9384-A457-DE11-DA38AC13D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43286B-7EF4-A4A7-B0EE-0BDF36C81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B8BD7C-FD0D-3E6B-AE46-A23CD0D64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05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EA02D6-9A63-A1DA-FBDA-65DBC6CBD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F85522-2781-4FA8-5293-914FAB3D2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29F82E-EB6E-46D4-4368-98DD8D31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3413B8-D1ED-2892-60E9-22E6AB0C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E9C86-31D4-62A0-3952-7072C084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29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D6E0034-C8A7-55EE-9067-C4E981F60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E5DD5E-EBBF-56A2-5477-C7562AD84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7080DB-542A-9BE2-06F5-9FEE898F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379527-3AD2-2323-98B4-E29DFA0E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F992BC-6F45-F7A9-9237-92A29974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7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24C04-C857-330C-EEBC-54F836C7D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9BAC97-F252-C04C-3D97-EA8822093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612377-DBE9-C733-C5AC-E4017AE6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A9C51E-7AF3-23D4-0EC8-CF79217B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2553EA-E331-D4C5-2550-B6C30116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8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EE1CA9-75B7-5BF9-79E8-E7E76AB9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DC8000-B493-DCA8-96F9-B7EDC965E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68BEEA-7F1A-8387-B5BB-FDF51EFC1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554BFF-8FC5-2CAA-9A42-459FE9C5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0C0EC0-D208-B870-F5D3-BFB34417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43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007B9C-C700-A116-F16C-4B923CCE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4AA355-110C-896D-5A86-2F2505429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60E712-96FD-5AC9-FE0E-B30EEA2D3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77A486-08D1-7734-758A-8BD131F75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44E9A9-62BD-AE3E-E0CC-6FAB5F0A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5ED776-ADDC-7DA9-0977-D9199FCD0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63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499621-7060-4BC5-0AFE-1BCA0D60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F60475-1F7D-29C2-8C0B-B73D171AB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D46AD9-4518-110C-A2E4-5F9B0D99F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7B58364-EFFB-3D16-2112-BB94EE6C3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C3C852-7514-4C85-1E92-C16CAED7E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1279AA6-6B8D-F9B1-57CE-1A8916011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0234E5A-664D-310B-F010-EC211839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EEF190-42E3-E2A2-A927-819E4D14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03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20955E-0068-AD07-AB66-12D3AE554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A406FB-CC20-C69D-647E-3FC6747A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16643B0-2D23-C281-89B3-831279DC6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B7B9FC-5CA8-9067-05B8-0398532D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04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180E0A-245E-3A14-E6A7-3C3D47CE6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00B4FF-9328-51F5-4515-66C522AF5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AFE49D-AB59-B972-0672-0AB497F1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71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738CBF-3440-1DD4-85BB-DCB81F55B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5C1BCE-A8BA-1566-D8C9-FDB542B9A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5E738B-5E50-316E-593C-A6CF253B4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2AF29B-C4A3-0AD9-E144-6CCE8174F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8CC570-9CE0-25FE-9614-45545F50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FC7306-359B-8644-864C-086C1A81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88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6912C5-0464-E5DD-2D2C-7337A62A8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ADC8B26-88BB-A338-BA3D-B761E34B1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E2D953-D44C-763B-8CA9-B15FA91D4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58A33B-B25F-46B9-C2B8-0E69E26B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08DDB6-61EB-CF60-5D52-710DCD2F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721FF1-AE38-8FFD-A754-313EBFA7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51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E6126F8-628A-E126-8575-1CFC3CC8B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E8F53E-D4FE-7068-FE16-274C1B7E8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FE340E-2A00-0BC9-5D39-1B7D5B6BD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0FCD4-B00D-4E76-8BA9-2D4AE9578074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E5B51-6E12-719F-96FF-A82D36829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D1CFE2-5215-7E90-15B7-7BEDA3743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D2828-111B-4613-A2B7-EBAE678A7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23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0D5425AD-284D-8B3B-9A35-F117AF956B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6381950"/>
              </p:ext>
            </p:extLst>
          </p:nvPr>
        </p:nvGraphicFramePr>
        <p:xfrm>
          <a:off x="304799" y="89647"/>
          <a:ext cx="11582401" cy="1910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A01359-7BB4-4320-DC01-EB2D31AB8E2D}"/>
              </a:ext>
            </a:extLst>
          </p:cNvPr>
          <p:cNvSpPr txBox="1"/>
          <p:nvPr/>
        </p:nvSpPr>
        <p:spPr>
          <a:xfrm>
            <a:off x="123825" y="251572"/>
            <a:ext cx="7761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kern="100" dirty="0"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大鰐町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介護保険　居宅介護（介護予防）住宅改修　申請手順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2BFF718-EBE3-4A24-182A-D077555EAEA5}"/>
              </a:ext>
            </a:extLst>
          </p:cNvPr>
          <p:cNvSpPr txBox="1"/>
          <p:nvPr/>
        </p:nvSpPr>
        <p:spPr>
          <a:xfrm>
            <a:off x="306401" y="1558215"/>
            <a:ext cx="1767742" cy="5001369"/>
          </a:xfrm>
          <a:prstGeom prst="snipRoundRect">
            <a:avLst>
              <a:gd name="adj1" fmla="val 0"/>
              <a:gd name="adj2" fmla="val 15986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保健福祉課介護保険係へ下記書類を提出してください。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228600" indent="-228600" algn="ctr"/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【必要書類】　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①介護保険居宅介護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  （介護予防）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住宅改修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  事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前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承認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申請書</a:t>
            </a:r>
            <a:endParaRPr lang="en-US" altLang="ja-JP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②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住宅改修が必要な理由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書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（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地域包括支援センター職員・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担当ケアマネジャー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住環境コ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ー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ディネーター</a:t>
            </a:r>
            <a:r>
              <a:rPr lang="en-US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級以上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者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・理学療法士・作業療法士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が作成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可能）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③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見積書（内訳書）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④着工前現況写真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（日付</a:t>
            </a:r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印字）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⑤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平面図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⑥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住宅改修の承諾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書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en-US" altLang="ja-JP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（改修する住宅の持ち主が本人と異なる場合）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endParaRPr lang="en-US" altLang="ja-JP" sz="110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ja-JP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※本人が１０割負担せず、</a:t>
            </a:r>
            <a:r>
              <a:rPr lang="ja-JP" altLang="en-US" sz="1100" kern="100" dirty="0">
                <a:solidFill>
                  <a:schemeClr val="tx1"/>
                </a:solidFill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１</a:t>
            </a:r>
            <a:r>
              <a:rPr lang="ja-JP" altLang="en-US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～</a:t>
            </a:r>
            <a:r>
              <a:rPr lang="ja-JP" altLang="en-US" sz="1100" kern="100" dirty="0">
                <a:solidFill>
                  <a:schemeClr val="tx1"/>
                </a:solidFill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３</a:t>
            </a:r>
            <a:r>
              <a:rPr lang="ja-JP" altLang="ja-JP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割負担の希望がある場合には、受領委任払</a:t>
            </a:r>
            <a:r>
              <a:rPr lang="ja-JP" altLang="en-US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い</a:t>
            </a:r>
            <a:r>
              <a:rPr lang="ja-JP" altLang="ja-JP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届出書も必要となります</a:t>
            </a:r>
            <a:endParaRPr lang="ja-JP" altLang="ja-JP" sz="110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5A7C0D0-034F-AA20-07A4-7E0ED4BB0590}"/>
              </a:ext>
            </a:extLst>
          </p:cNvPr>
          <p:cNvSpPr txBox="1"/>
          <p:nvPr/>
        </p:nvSpPr>
        <p:spPr>
          <a:xfrm>
            <a:off x="1976097" y="1547249"/>
            <a:ext cx="1776157" cy="3308598"/>
          </a:xfrm>
          <a:prstGeom prst="snipRoundRect">
            <a:avLst>
              <a:gd name="adj1" fmla="val 0"/>
              <a:gd name="adj2" fmla="val 15986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町職員が提出書類を確認後、関係者とともに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現地確認を行います。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立会い者は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下記のとおりです。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①町職員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②地域包括支援センター職員・担当ケアマネージャー・住宅改修が必要な理由書の作成者のいずれか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③被保険者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④工事業者（必要に応じて立会いをお願いすることがあります）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endParaRPr kumimoji="1"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endParaRPr kumimoji="1" lang="ja-JP" altLang="en-US" sz="11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9B459F-4792-6DED-9F64-8BCEE18EE459}"/>
              </a:ext>
            </a:extLst>
          </p:cNvPr>
          <p:cNvSpPr txBox="1"/>
          <p:nvPr/>
        </p:nvSpPr>
        <p:spPr>
          <a:xfrm>
            <a:off x="3631195" y="1541963"/>
            <a:ext cx="1767742" cy="1785104"/>
          </a:xfrm>
          <a:prstGeom prst="snipRoundRect">
            <a:avLst>
              <a:gd name="adj1" fmla="val 0"/>
              <a:gd name="adj2" fmla="val 15986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町職員が現地確認した内容をもとに、住宅改修承認決定通知書を作成し、郵送します。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住宅改修承認決定通知書を確認後に、工事で使用する部品発注など</a:t>
            </a:r>
            <a:r>
              <a:rPr lang="ja-JP" altLang="en-US" sz="1100" kern="10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の手続きを行って</a:t>
            </a:r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ください。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D1C5932-537D-65EF-D155-E1A42F930E00}"/>
              </a:ext>
            </a:extLst>
          </p:cNvPr>
          <p:cNvSpPr txBox="1"/>
          <p:nvPr/>
        </p:nvSpPr>
        <p:spPr>
          <a:xfrm>
            <a:off x="6625079" y="1558215"/>
            <a:ext cx="1776157" cy="2462213"/>
          </a:xfrm>
          <a:prstGeom prst="snipRoundRect">
            <a:avLst>
              <a:gd name="adj1" fmla="val 0"/>
              <a:gd name="adj2" fmla="val 15986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保健福祉課介護保険係へ下記書類を提出してください。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228600" indent="-228600" algn="ctr"/>
            <a:r>
              <a:rPr lang="ja-JP" altLang="ja-JP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【必要書類】　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①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介護保険居宅介護（介護予防）住宅改修費支給申請書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②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領収書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③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完了確認写真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（日付</a:t>
            </a:r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を印字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④請求書（</a:t>
            </a:r>
            <a:r>
              <a:rPr lang="zh-TW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内訳書）</a:t>
            </a:r>
            <a:endParaRPr lang="en-US" altLang="zh-TW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⑤平面図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88900" indent="-88900" algn="l"/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10FD4D-8A50-E7C4-4EA6-24E1A80BD4D2}"/>
              </a:ext>
            </a:extLst>
          </p:cNvPr>
          <p:cNvSpPr txBox="1"/>
          <p:nvPr/>
        </p:nvSpPr>
        <p:spPr>
          <a:xfrm>
            <a:off x="8274369" y="1551370"/>
            <a:ext cx="1776157" cy="3139321"/>
          </a:xfrm>
          <a:prstGeom prst="snipRoundRect">
            <a:avLst>
              <a:gd name="adj1" fmla="val 0"/>
              <a:gd name="adj2" fmla="val 15986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町職員が提出書類を確認後、関係者とともに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現地確認を行います。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立会い者は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下記のとおりです。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①町職員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②地域</a:t>
            </a:r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包括支援センター職員・担当ケアマネージャー・住宅改修が必要な理由書の作成者のいずれか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③被保険者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④工事業者（必要に応じて立会いをお願いすることがあります）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B9C5F3-6726-B5C2-987A-BD53ADD08E89}"/>
              </a:ext>
            </a:extLst>
          </p:cNvPr>
          <p:cNvSpPr txBox="1"/>
          <p:nvPr/>
        </p:nvSpPr>
        <p:spPr>
          <a:xfrm>
            <a:off x="9937542" y="1541963"/>
            <a:ext cx="1776157" cy="3308598"/>
          </a:xfrm>
          <a:prstGeom prst="snipRoundRect">
            <a:avLst>
              <a:gd name="adj1" fmla="val 0"/>
              <a:gd name="adj2" fmla="val 15986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町職員が現地確認した内容をもとに、被保険者または住宅改修業者へ住宅改修費をお支払いします。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solidFill>
                  <a:schemeClr val="tx1"/>
                </a:solidFill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solidFill>
                  <a:schemeClr val="tx1"/>
                </a:solidFill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お支払いの前に「介護保険住宅改修費（受領委任払い）支給決定のお知らせ」を郵送いたします。</a:t>
            </a:r>
            <a:endParaRPr lang="en-US" altLang="ja-JP" sz="1100" kern="100" dirty="0">
              <a:solidFill>
                <a:schemeClr val="tx1"/>
              </a:solidFill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en-US" altLang="ja-JP" sz="1100" kern="100" dirty="0">
                <a:solidFill>
                  <a:schemeClr val="tx1"/>
                </a:solidFill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solidFill>
                  <a:schemeClr val="tx1"/>
                </a:solidFill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支給日は工事後の現地確認を行った月の翌月中旬頃となります。</a:t>
            </a:r>
            <a:endParaRPr lang="en-US" altLang="ja-JP" sz="1100" kern="100" dirty="0">
              <a:solidFill>
                <a:schemeClr val="tx1"/>
              </a:solidFill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被保険者には「受領委任払いのお知らせ」を郵送しますので、ご確認ください。</a:t>
            </a:r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latin typeface="游明朝" panose="02020400000000000000" pitchFamily="18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982A86A-15EF-CA3E-DAC7-3D6CCA1C95FE}"/>
              </a:ext>
            </a:extLst>
          </p:cNvPr>
          <p:cNvSpPr txBox="1"/>
          <p:nvPr/>
        </p:nvSpPr>
        <p:spPr>
          <a:xfrm>
            <a:off x="6625079" y="5011942"/>
            <a:ext cx="5088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住宅改修はリフォームとは異なります。</a:t>
            </a:r>
            <a:endParaRPr kumimoji="1" lang="en-US" altLang="ja-JP" sz="1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一度工事してしまうと元には戻せませんのでご注意ください。</a:t>
            </a:r>
            <a:endParaRPr kumimoji="1" lang="en-US" altLang="ja-JP" sz="1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93663" indent="-93663"/>
            <a:r>
              <a:rPr lang="en-US" altLang="ja-JP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事前申請をしてから住宅改修費の支払いまで概ね</a:t>
            </a:r>
            <a:r>
              <a:rPr lang="en-US" altLang="ja-JP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4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か月程かかりますので、予めご了承ください。</a:t>
            </a:r>
            <a:endParaRPr kumimoji="1" lang="ja-JP" altLang="en-US" sz="1400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C8F8E9-C7F7-07B1-572C-8F2420D5497B}"/>
              </a:ext>
            </a:extLst>
          </p:cNvPr>
          <p:cNvSpPr txBox="1"/>
          <p:nvPr/>
        </p:nvSpPr>
        <p:spPr>
          <a:xfrm>
            <a:off x="9329583" y="5922248"/>
            <a:ext cx="2720243" cy="73866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お問い合わせ先</a:t>
            </a:r>
            <a:r>
              <a:rPr lang="en-US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大鰐町保健福祉課介護保険係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連絡先：</a:t>
            </a:r>
            <a:r>
              <a:rPr kumimoji="1" lang="en-US" altLang="ja-JP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0172-55-6568</a:t>
            </a:r>
            <a:endParaRPr kumimoji="1" lang="ja-JP" altLang="en-US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751A13E-DFD5-D223-5EAF-B1581A58F3A6}"/>
              </a:ext>
            </a:extLst>
          </p:cNvPr>
          <p:cNvGrpSpPr/>
          <p:nvPr/>
        </p:nvGrpSpPr>
        <p:grpSpPr>
          <a:xfrm>
            <a:off x="2514915" y="3952598"/>
            <a:ext cx="3929433" cy="2773303"/>
            <a:chOff x="2542589" y="3903635"/>
            <a:chExt cx="3929433" cy="277330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F816A3B1-0AD4-8FEF-8863-D1984B0447D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5207" y="3903635"/>
              <a:ext cx="2296815" cy="2126309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9ED326AA-E750-55CB-0E35-B53406279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2589" y="5011566"/>
              <a:ext cx="2562111" cy="16653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494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565</Words>
  <Application>Microsoft Office PowerPoint</Application>
  <PresentationFormat>ワイド画面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メイリオ</vt:lpstr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owanilg076</dc:creator>
  <cp:lastModifiedBy>山田 美里</cp:lastModifiedBy>
  <cp:revision>19</cp:revision>
  <cp:lastPrinted>2024-02-27T07:19:03Z</cp:lastPrinted>
  <dcterms:created xsi:type="dcterms:W3CDTF">2023-09-26T00:32:39Z</dcterms:created>
  <dcterms:modified xsi:type="dcterms:W3CDTF">2024-02-29T07:15:08Z</dcterms:modified>
</cp:coreProperties>
</file>